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11" r:id="rId3"/>
    <p:sldId id="310" r:id="rId4"/>
    <p:sldId id="301" r:id="rId5"/>
    <p:sldId id="303" r:id="rId6"/>
    <p:sldId id="302" r:id="rId7"/>
    <p:sldId id="319" r:id="rId8"/>
    <p:sldId id="318" r:id="rId9"/>
    <p:sldId id="320" r:id="rId10"/>
    <p:sldId id="312" r:id="rId11"/>
    <p:sldId id="317" r:id="rId12"/>
    <p:sldId id="321" r:id="rId13"/>
    <p:sldId id="322" r:id="rId14"/>
    <p:sldId id="326" r:id="rId15"/>
    <p:sldId id="259" r:id="rId16"/>
    <p:sldId id="323" r:id="rId17"/>
    <p:sldId id="276" r:id="rId18"/>
    <p:sldId id="287" r:id="rId19"/>
    <p:sldId id="278" r:id="rId20"/>
    <p:sldId id="266" r:id="rId21"/>
    <p:sldId id="313" r:id="rId22"/>
    <p:sldId id="314" r:id="rId23"/>
    <p:sldId id="315" r:id="rId24"/>
    <p:sldId id="264" r:id="rId25"/>
    <p:sldId id="289" r:id="rId26"/>
    <p:sldId id="324" r:id="rId27"/>
    <p:sldId id="267" r:id="rId28"/>
    <p:sldId id="296" r:id="rId29"/>
    <p:sldId id="283" r:id="rId30"/>
    <p:sldId id="284" r:id="rId31"/>
    <p:sldId id="285" r:id="rId32"/>
    <p:sldId id="290" r:id="rId33"/>
    <p:sldId id="291" r:id="rId34"/>
    <p:sldId id="292" r:id="rId35"/>
    <p:sldId id="293" r:id="rId36"/>
    <p:sldId id="270" r:id="rId37"/>
    <p:sldId id="271" r:id="rId38"/>
    <p:sldId id="279" r:id="rId39"/>
    <p:sldId id="330" r:id="rId40"/>
    <p:sldId id="329" r:id="rId41"/>
    <p:sldId id="327" r:id="rId42"/>
    <p:sldId id="294" r:id="rId43"/>
    <p:sldId id="32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38A"/>
    <a:srgbClr val="003300"/>
    <a:srgbClr val="008000"/>
    <a:srgbClr val="990000"/>
    <a:srgbClr val="FF3300"/>
    <a:srgbClr val="FFCC66"/>
    <a:srgbClr val="FFFF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26160-4A48-4D20-A0F8-CAF11F55F919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B39AA-0C91-4096-B145-844A2DBC00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2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genome.jgi-psf.org/Thaps3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pnas.org/content/105/5/1391/F1.expansion.html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 different</a:t>
            </a:r>
            <a:r>
              <a:rPr lang="en-US" baseline="0" dirty="0" smtClean="0"/>
              <a:t> institutions.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79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7DFA-CE7B-473B-9249-EA917BFCE5C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7DFA-CE7B-473B-9249-EA917BFCE5C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Understanding the basics of networks develops a foundation for systems thinking.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88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lead to taking</a:t>
            </a:r>
            <a:r>
              <a:rPr lang="en-US" baseline="0" dirty="0" smtClean="0"/>
              <a:t>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AA62-6DDD-4081-B337-A2EA77720C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4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9AA62-6DDD-4081-B337-A2EA77720C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4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044">
              <a:defRPr/>
            </a:pPr>
            <a:r>
              <a:rPr lang="en-US" i="1" dirty="0"/>
              <a:t>Photos:  </a:t>
            </a:r>
            <a:r>
              <a:rPr lang="en-US" i="1" u="sng" dirty="0">
                <a:hlinkClick r:id="rId3"/>
              </a:rPr>
              <a:t>genome.jgi-psf.org/Thaps3</a:t>
            </a:r>
            <a:r>
              <a:rPr lang="en-US" i="1" dirty="0"/>
              <a:t>, </a:t>
            </a:r>
            <a:r>
              <a:rPr lang="en-US" i="1" u="sng" dirty="0">
                <a:hlinkClick r:id="rId4"/>
              </a:rPr>
              <a:t>www.pnas.org/content/105/5/1391/F1.expansion.html</a:t>
            </a:r>
            <a:r>
              <a:rPr lang="en-US" i="1" u="sng" dirty="0"/>
              <a:t>,</a:t>
            </a:r>
            <a:r>
              <a:rPr lang="en-US" dirty="0"/>
              <a:t> </a:t>
            </a:r>
            <a:r>
              <a:rPr lang="en-US" i="1" u="sng" dirty="0"/>
              <a:t>Duke</a:t>
            </a:r>
          </a:p>
          <a:p>
            <a:r>
              <a:rPr lang="en-US" dirty="0" smtClean="0"/>
              <a:t>As part of the process</a:t>
            </a:r>
            <a:r>
              <a:rPr lang="en-US" baseline="0" dirty="0" smtClean="0"/>
              <a:t> to decide if this requires systems study, systems thinking is required.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90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044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Times New Roman"/>
              </a:rPr>
              <a:t>Photosynthesizing Organisms (microalgae and </a:t>
            </a:r>
            <a:r>
              <a:rPr lang="en-US" i="1" dirty="0"/>
              <a:t>organisms that take in CO</a:t>
            </a:r>
            <a:r>
              <a:rPr lang="en-US" i="1" baseline="-25000" dirty="0"/>
              <a:t>2</a:t>
            </a:r>
            <a:r>
              <a:rPr lang="en-US" i="1" dirty="0"/>
              <a:t> such as diatoms)</a:t>
            </a:r>
            <a:endParaRPr lang="en-US" sz="1800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defTabSz="900044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Times New Roman"/>
              </a:rPr>
              <a:t>Marine Calcifying organisms </a:t>
            </a:r>
            <a:r>
              <a:rPr lang="en-US" i="1" dirty="0">
                <a:solidFill>
                  <a:srgbClr val="000000"/>
                </a:solidFill>
                <a:latin typeface="Arial"/>
                <a:ea typeface="Times New Roman"/>
              </a:rPr>
              <a:t>(users of CO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ea typeface="Times New Roman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/>
                <a:ea typeface="Times New Roman"/>
              </a:rPr>
              <a:t> and producers of CO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ea typeface="Times New Roman"/>
              </a:rPr>
              <a:t>2</a:t>
            </a:r>
            <a:r>
              <a:rPr lang="en-US" i="1" dirty="0">
                <a:solidFill>
                  <a:srgbClr val="000000"/>
                </a:solidFill>
                <a:latin typeface="Arial"/>
                <a:ea typeface="Times New Roman"/>
              </a:rPr>
              <a:t> who make shells such as oysters, clams, coral, etc.)</a:t>
            </a:r>
          </a:p>
          <a:p>
            <a:pPr defTabSz="900044"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</a:rPr>
              <a:t>Low CO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ea typeface="Times New Roman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</a:rPr>
              <a:t> Emitter </a:t>
            </a:r>
            <a:r>
              <a:rPr lang="en-US" sz="1800" i="1" dirty="0">
                <a:solidFill>
                  <a:srgbClr val="000000"/>
                </a:solidFill>
                <a:latin typeface="Arial"/>
                <a:ea typeface="Times New Roman"/>
              </a:rPr>
              <a:t>(such as Island Nations, Fisheries, etc. that rely on healthy oceans and ecosystems)</a:t>
            </a:r>
          </a:p>
          <a:p>
            <a:pPr defTabSz="900044"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ea typeface="Times New Roman"/>
              </a:rPr>
              <a:t>High CO</a:t>
            </a:r>
            <a:r>
              <a:rPr lang="en-US" sz="3900" baseline="-25000" dirty="0">
                <a:solidFill>
                  <a:srgbClr val="000000"/>
                </a:solidFill>
                <a:latin typeface="Arial"/>
                <a:ea typeface="Times New Roman"/>
              </a:rPr>
              <a:t>2</a:t>
            </a:r>
            <a:r>
              <a:rPr lang="en-US" sz="3900" dirty="0">
                <a:solidFill>
                  <a:srgbClr val="000000"/>
                </a:solidFill>
                <a:latin typeface="Arial"/>
                <a:ea typeface="Times New Roman"/>
              </a:rPr>
              <a:t> Emitter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Times New Roman"/>
              </a:rPr>
              <a:t>(such as industry giants, industrialized nations, etc. that rely on using and producing this type of energy)</a:t>
            </a:r>
            <a:endParaRPr lang="en-US" sz="2800" dirty="0">
              <a:latin typeface="Times New Roman"/>
              <a:ea typeface="Times New Roman"/>
            </a:endParaRPr>
          </a:p>
          <a:p>
            <a:pPr lvl="1"/>
            <a:r>
              <a:rPr lang="en-US" dirty="0" smtClean="0"/>
              <a:t>Marine calcifying organisms which are predicted to suffer dramatically</a:t>
            </a:r>
          </a:p>
          <a:p>
            <a:pPr lvl="1"/>
            <a:r>
              <a:rPr lang="en-US" dirty="0" smtClean="0"/>
              <a:t>Marine photosynthesizing organisms, specifically diatoms, which may play a role in CO</a:t>
            </a:r>
            <a:r>
              <a:rPr lang="en-US" baseline="-25000" dirty="0" smtClean="0"/>
              <a:t>2</a:t>
            </a:r>
            <a:r>
              <a:rPr lang="en-US" dirty="0" smtClean="0"/>
              <a:t> sequestering and will likely increase growth in a high CO</a:t>
            </a:r>
            <a:r>
              <a:rPr lang="en-US" baseline="-25000" dirty="0" smtClean="0"/>
              <a:t>2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Island nations and populations which largely depend on ecosystem services that will be threatened by ocean acidification</a:t>
            </a:r>
            <a:endParaRPr lang="en-US" b="1" dirty="0" smtClean="0"/>
          </a:p>
          <a:p>
            <a:endParaRPr lang="en-US" dirty="0" smtClean="0"/>
          </a:p>
          <a:p>
            <a:pPr defTabSz="900044">
              <a:defRPr/>
            </a:pPr>
            <a:endParaRPr lang="en-US" sz="1800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86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50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75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1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system?  What is systems biology?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4E68D-AECF-4679-B176-D3021769F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42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64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95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31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9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17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HP </a:t>
            </a:r>
            <a:r>
              <a:rPr lang="en-US" smtClean="0"/>
              <a:t>Catalyst Academy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4E68D-AECF-4679-B176-D3021769F6D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Bring up detecting</a:t>
            </a:r>
            <a:r>
              <a:rPr lang="en-US" baseline="0" dirty="0" smtClean="0"/>
              <a:t> carbon dioxide sheet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82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6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Why study systems?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5F48C1-486A-4EB5-A5B3-24843BA805A2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E7DFA-CE7B-473B-9249-EA917BFCE5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6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does not place groups in opposition to 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other. It respects diversity but does not imply a lack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commonality it supports the concept of widening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participation, but does not imply an externally imposed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judgment; it values equality of opportunity, but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encourages all to feel that this relates to them, and that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issues are not just projected as being relevant 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more commonly defined as disenfranchised, 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translated into universities’ targets for equality.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Croucher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Romer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2007: 3)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students’ entitlement to access and participate in a course is anticipated, acknowledged and taken into account.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Croucher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Romer’s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definition states that an inclusive approach: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4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HP </a:t>
            </a:r>
            <a:r>
              <a:rPr lang="en-US" smtClean="0"/>
              <a:t>Catalyst Academy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4E68D-AECF-4679-B176-D3021769F6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6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current research as follows our expertise.  This is the base, but we connect</a:t>
            </a:r>
            <a:r>
              <a:rPr lang="en-US" baseline="0" dirty="0" smtClean="0"/>
              <a:t> to all of the work others are doing.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B39AA-0C91-4096-B145-844A2DBC00B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0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5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79BB4-4374-4695-9511-458A9BD241D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5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F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Logo_Transpar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791200"/>
            <a:ext cx="2362200" cy="917764"/>
          </a:xfrm>
          <a:prstGeom prst="rect">
            <a:avLst/>
          </a:prstGeom>
        </p:spPr>
      </p:pic>
      <p:pic>
        <p:nvPicPr>
          <p:cNvPr id="9" name="Picture 8" descr="Signature_Green_Transpare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28600"/>
            <a:ext cx="824924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003F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ignature_Green_Transpare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28600"/>
            <a:ext cx="824924" cy="914400"/>
          </a:xfrm>
          <a:prstGeom prst="rect">
            <a:avLst/>
          </a:prstGeom>
        </p:spPr>
      </p:pic>
      <p:pic>
        <p:nvPicPr>
          <p:cNvPr id="11" name="Picture 10" descr="Logo_Transpare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096000"/>
            <a:ext cx="1765156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4EFF-50E0-4C17-8366-9F39D5CA4BCF}" type="datetimeFigureOut">
              <a:rPr lang="en-US" smtClean="0"/>
              <a:t>11/13/2016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92B25-7427-4301-895C-049E677866B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ludwig@systemsbiology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as.org/content/105/5/1391/F1.expansion.html" TargetMode="External"/><Relationship Id="rId3" Type="http://schemas.openxmlformats.org/officeDocument/2006/relationships/image" Target="../media/image25.jpeg"/><Relationship Id="rId7" Type="http://schemas.openxmlformats.org/officeDocument/2006/relationships/hyperlink" Target="http://genome.jgi-psf.org/Thaps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ee.systemsbiology.net/ocean-acidification-module/lesson-2-exploring-co2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</a:t>
            </a:r>
            <a:r>
              <a:rPr lang="en-US" dirty="0"/>
              <a:t> Acidification as a Way to Teach Multidisciplinary Science and </a:t>
            </a:r>
            <a:r>
              <a:rPr lang="en-US" i="1" dirty="0" smtClean="0"/>
              <a:t>NGSS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07" y="121920"/>
            <a:ext cx="2908093" cy="1097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248400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November </a:t>
            </a:r>
            <a:r>
              <a:rPr lang="en-US" b="1" i="1" dirty="0"/>
              <a:t>10, 2016, 02:00 PM - 03:00 PM</a:t>
            </a:r>
            <a:br>
              <a:rPr lang="en-US" b="1" i="1" dirty="0"/>
            </a:br>
            <a:r>
              <a:rPr lang="en-US" b="1" i="1" dirty="0"/>
              <a:t>Oregon Convention Center, </a:t>
            </a:r>
            <a:r>
              <a:rPr lang="en-US" b="1" i="1" dirty="0" smtClean="0"/>
              <a:t>D133/134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1593" y="3886200"/>
            <a:ext cx="3336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Claudia Ludwig, MEd, NBCT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Education Program Director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206-732-1453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cludwig@systemsbiology.org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7161" y="3886200"/>
            <a:ext cx="371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Mari Knutson Herbert, MS, NBCT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Teacher and Curriculum Developer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Lynden High School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KnutsonM@lynden.wednet.edu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9620" y="5200471"/>
            <a:ext cx="4770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SystemsEd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www.facebook.com/systemseducation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All modules 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11763"/>
          </a:xfrm>
        </p:spPr>
        <p:txBody>
          <a:bodyPr>
            <a:noAutofit/>
          </a:bodyPr>
          <a:lstStyle/>
          <a:p>
            <a:r>
              <a:rPr lang="en-US" sz="2500" dirty="0" smtClean="0"/>
              <a:t>Engaging</a:t>
            </a:r>
          </a:p>
          <a:p>
            <a:r>
              <a:rPr lang="en-US" sz="2500" dirty="0" smtClean="0"/>
              <a:t>Inclusive</a:t>
            </a:r>
          </a:p>
          <a:p>
            <a:r>
              <a:rPr lang="en-US" sz="2500" dirty="0" smtClean="0"/>
              <a:t>Collaborative</a:t>
            </a:r>
          </a:p>
          <a:p>
            <a:r>
              <a:rPr lang="en-US" sz="2500" dirty="0" smtClean="0"/>
              <a:t>Interdisciplinary</a:t>
            </a:r>
          </a:p>
          <a:p>
            <a:r>
              <a:rPr lang="en-US" sz="2500" dirty="0" smtClean="0"/>
              <a:t>Hands-on</a:t>
            </a:r>
          </a:p>
          <a:p>
            <a:r>
              <a:rPr lang="en-US" sz="2500" dirty="0" smtClean="0"/>
              <a:t>Inquiry-based</a:t>
            </a:r>
          </a:p>
          <a:p>
            <a:r>
              <a:rPr lang="en-US" sz="2500" dirty="0" smtClean="0"/>
              <a:t>Standards and research-based</a:t>
            </a:r>
          </a:p>
          <a:p>
            <a:r>
              <a:rPr lang="en-US" sz="2500" dirty="0" smtClean="0"/>
              <a:t>Written </a:t>
            </a:r>
            <a:r>
              <a:rPr lang="en-US" sz="2500" dirty="0"/>
              <a:t>to guide pedagogy</a:t>
            </a:r>
          </a:p>
          <a:p>
            <a:r>
              <a:rPr lang="en-US" sz="2500" dirty="0"/>
              <a:t>Focused on </a:t>
            </a:r>
            <a:r>
              <a:rPr lang="en-US" sz="2500" dirty="0" smtClean="0"/>
              <a:t>thinking and systems approaches</a:t>
            </a:r>
            <a:endParaRPr lang="en-US" sz="2500" dirty="0"/>
          </a:p>
          <a:p>
            <a:r>
              <a:rPr lang="en-US" sz="2500" dirty="0" smtClean="0"/>
              <a:t>Based on a problem, phenomenon, or case study </a:t>
            </a:r>
          </a:p>
          <a:p>
            <a:r>
              <a:rPr lang="en-US" sz="2500" dirty="0" smtClean="0"/>
              <a:t>Free and adaptable online with all needed materials</a:t>
            </a:r>
          </a:p>
          <a:p>
            <a:r>
              <a:rPr lang="en-US" sz="2500" dirty="0" smtClean="0"/>
              <a:t>Widely used in schools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84" y="-34635"/>
            <a:ext cx="3085715" cy="315883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1828800" cy="275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7E Learning Cyc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45" y="2790290"/>
            <a:ext cx="1865555" cy="17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NGSS Big Picture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8" y="1733864"/>
            <a:ext cx="9093571" cy="3889134"/>
          </a:xfrm>
        </p:spPr>
      </p:pic>
      <p:sp>
        <p:nvSpPr>
          <p:cNvPr id="5" name="Rectangle 4"/>
          <p:cNvSpPr/>
          <p:nvPr/>
        </p:nvSpPr>
        <p:spPr>
          <a:xfrm>
            <a:off x="7620000" y="3276600"/>
            <a:ext cx="1600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36576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4800" y="1828800"/>
            <a:ext cx="86868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4648200"/>
            <a:ext cx="77724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6488668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see.systemsbiology.net/resources/standards-addressed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6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727" y="2667000"/>
            <a:ext cx="5070764" cy="12746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86600" y="1295400"/>
            <a:ext cx="1905000" cy="681038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PS1: Matter and Interactions</a:t>
            </a:r>
            <a:endParaRPr lang="en-US" sz="17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429000"/>
            <a:ext cx="1905000" cy="1549360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LS1: From  Molecules to Organisms: Structures and Processes</a:t>
            </a:r>
            <a:endParaRPr lang="en-US" sz="17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49075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A: Structure and Function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4135755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A: Interdependent Relationships in Ecosystems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211955"/>
            <a:ext cx="1905000" cy="817245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PS2.C Stability and Instability in Physical Systems</a:t>
            </a:r>
            <a:endParaRPr lang="en-US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0" y="1935718"/>
            <a:ext cx="1905000" cy="578882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A: Structure and Properties of Matter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39000" y="2514600"/>
            <a:ext cx="1905000" cy="340519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B: Chemical Reactions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9000" y="3347799"/>
            <a:ext cx="1905000" cy="919401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PS2: Motion and Stability: Forces and Interactions</a:t>
            </a:r>
            <a:endParaRPr lang="en-US" sz="16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62791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D: Information Processing</a:t>
            </a:r>
            <a:endParaRPr lang="en-US" sz="1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" y="5507355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C: Organization for Matter and Energy Flow in Organisms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3962400"/>
            <a:ext cx="1905000" cy="1259919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LS2: Ecosystems: Interactions, Energy and Dynamics</a:t>
            </a:r>
            <a:endParaRPr lang="en-US" sz="17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4876800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 Cycles of Matters &amp; Energy Transfer in Ecosystems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648200" y="5715000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</a:t>
            </a:r>
            <a:r>
              <a:rPr lang="en-US" sz="1400" dirty="0" smtClean="0"/>
              <a:t>: </a:t>
            </a:r>
            <a:r>
              <a:rPr lang="en-US" sz="1400" dirty="0" err="1" smtClean="0"/>
              <a:t>Ecosys</a:t>
            </a:r>
            <a:r>
              <a:rPr lang="en-US" sz="1400" dirty="0" smtClean="0"/>
              <a:t> Dynamics, </a:t>
            </a:r>
            <a:r>
              <a:rPr lang="en-US" sz="1400" dirty="0" err="1" smtClean="0"/>
              <a:t>Fxning</a:t>
            </a:r>
            <a:r>
              <a:rPr lang="en-US" sz="1400" dirty="0" smtClean="0"/>
              <a:t> &amp; Resilience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62791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D: Social Interactions &amp; Group Behavior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010400" y="5887522"/>
            <a:ext cx="1905000" cy="970478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 smtClean="0"/>
              <a:t>LS4: Biological Evolution: Unity &amp; Diversity</a:t>
            </a:r>
            <a:endParaRPr lang="en-US" sz="17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24400" y="1113711"/>
            <a:ext cx="1905000" cy="817245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C:  Roles of Water in Earth’s surface Processes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1905000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D: Weather &amp; Climate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4400" y="2250281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Biogeology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4400" y="609600"/>
            <a:ext cx="1905000" cy="578882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Earth’s Materials and Systems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9600" y="7500"/>
            <a:ext cx="1905000" cy="681038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PS1: Earth’s Systems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5000" y="990600"/>
            <a:ext cx="1905000" cy="578882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Interdependence of ST-M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" y="0"/>
            <a:ext cx="1905000" cy="68103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 smtClean="0">
                <a:solidFill>
                  <a:schemeClr val="bg1"/>
                </a:solidFill>
              </a:rPr>
              <a:t>ETS1: Engineering Design</a:t>
            </a:r>
            <a:endParaRPr lang="en-US" sz="1700" b="1" i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57400" y="0"/>
            <a:ext cx="1905000" cy="97047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2: Links Among Engineering, Tech, Science &amp; Society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" y="1371600"/>
            <a:ext cx="1905000" cy="1293971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B: Influence of Engineering, Tech, &amp; Science on Society and the Natural World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phenomenon?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</a:p>
          <a:p>
            <a:pPr lvl="1"/>
            <a:r>
              <a:rPr lang="en-US" dirty="0" smtClean="0"/>
              <a:t>Crucial </a:t>
            </a:r>
            <a:r>
              <a:rPr lang="en-US" dirty="0"/>
              <a:t>for today's students to fully </a:t>
            </a:r>
            <a:r>
              <a:rPr lang="en-US" dirty="0" smtClean="0"/>
              <a:t>understand; scientific </a:t>
            </a:r>
            <a:r>
              <a:rPr lang="en-US" dirty="0"/>
              <a:t>problem </a:t>
            </a:r>
          </a:p>
          <a:p>
            <a:pPr lvl="2"/>
            <a:r>
              <a:rPr lang="en-US" dirty="0"/>
              <a:t>with largely anthropogenic roots</a:t>
            </a:r>
          </a:p>
          <a:p>
            <a:pPr lvl="2"/>
            <a:r>
              <a:rPr lang="en-US" dirty="0"/>
              <a:t>with serious biological and societal consequences</a:t>
            </a:r>
          </a:p>
          <a:p>
            <a:pPr lvl="2"/>
            <a:r>
              <a:rPr lang="en-US" dirty="0"/>
              <a:t>students should act as scientists and delegates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04" y="3276600"/>
            <a:ext cx="5953496" cy="35814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19" y="76200"/>
            <a:ext cx="6041081" cy="3352800"/>
          </a:xfrm>
        </p:spPr>
      </p:pic>
    </p:spTree>
    <p:extLst>
      <p:ext uri="{BB962C8B-B14F-4D97-AF65-F5344CB8AC3E}">
        <p14:creationId xmlns:p14="http://schemas.microsoft.com/office/powerpoint/2010/main" val="29793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Acidification: A Systems Approach to a Global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229600" cy="2438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Model current interdisciplinary research and connect to the work of others.</a:t>
            </a:r>
          </a:p>
          <a:p>
            <a:r>
              <a:rPr lang="en-US" dirty="0" smtClean="0"/>
              <a:t>Teach the process of thinking.  </a:t>
            </a:r>
          </a:p>
          <a:p>
            <a:r>
              <a:rPr lang="en-US" dirty="0" smtClean="0"/>
              <a:t>Students as scientists and delegates.</a:t>
            </a:r>
          </a:p>
          <a:p>
            <a:r>
              <a:rPr lang="en-US" dirty="0" smtClean="0"/>
              <a:t>3-5 weeks of class time.</a:t>
            </a:r>
          </a:p>
        </p:txBody>
      </p:sp>
      <p:pic>
        <p:nvPicPr>
          <p:cNvPr id="2050" name="Picture 2" descr="Monica Orell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3114675"/>
            <a:ext cx="2028825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3" y="4267200"/>
            <a:ext cx="151479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648200"/>
            <a:ext cx="1367327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36307"/>
            <a:ext cx="2521155" cy="20749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6324600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Photos:  </a:t>
            </a:r>
            <a:r>
              <a:rPr lang="en-US" sz="1600" i="1" dirty="0">
                <a:latin typeface="Arial" pitchFamily="34" charset="0"/>
                <a:cs typeface="Arial" pitchFamily="34" charset="0"/>
                <a:hlinkClick r:id="rId7"/>
              </a:rPr>
              <a:t>genome.jgi-psf.org/Thaps3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i="1" dirty="0">
                <a:latin typeface="Arial" pitchFamily="34" charset="0"/>
                <a:cs typeface="Arial" pitchFamily="34" charset="0"/>
                <a:hlinkClick r:id="rId8"/>
              </a:rPr>
              <a:t>www.pnas.org/content/105/5/1391/F1.expansion.html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Main Goal</a:t>
            </a:r>
            <a:r>
              <a:rPr lang="en-US" sz="3100" dirty="0" smtClean="0"/>
              <a:t>: </a:t>
            </a:r>
            <a:r>
              <a:rPr lang="en-US" sz="3100" dirty="0"/>
              <a:t>Analyze the effect CO</a:t>
            </a:r>
            <a:r>
              <a:rPr lang="en-US" sz="3100" baseline="-25000" dirty="0"/>
              <a:t>2 </a:t>
            </a:r>
            <a:r>
              <a:rPr lang="en-US" sz="3100" dirty="0"/>
              <a:t>has on ocean chemistry, ecosystems and human societies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922351"/>
              </p:ext>
            </p:extLst>
          </p:nvPr>
        </p:nvGraphicFramePr>
        <p:xfrm>
          <a:off x="304800" y="2001523"/>
          <a:ext cx="8686800" cy="4023360"/>
        </p:xfrm>
        <a:graphic>
          <a:graphicData uri="http://schemas.openxmlformats.org/drawingml/2006/table">
            <a:tbl>
              <a:tblPr firstRow="1" bandRow="1">
                <a:solidFill>
                  <a:srgbClr val="FFFFFF">
                    <a:alpha val="74902"/>
                  </a:srgbClr>
                </a:solidFill>
                <a:tableStyleId>{16D9F66E-5EB9-4882-86FB-DCBF35E3C3E4}</a:tableStyleId>
              </a:tblPr>
              <a:tblGrid>
                <a:gridCol w="533400"/>
                <a:gridCol w="3810000"/>
                <a:gridCol w="4343400"/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L#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Lesson Title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Activity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&amp; Systems Eval of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News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work and whole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10196"/>
                      </a:srgb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Exploring Carbon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Dioxide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Demo, small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group, lab stations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20000"/>
                      </a:srgb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Defining the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Problem (OA)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class and individual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30196"/>
                      </a:srgb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Cohesive Experiments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class and small group work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50196"/>
                      </a:srgb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5a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 Experimentation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 work in the lab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69804"/>
                      </a:srgb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5b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&amp; Suppl. Evidence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group work with computers 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46C0A">
                        <a:alpha val="80000"/>
                      </a:srgb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OA Summit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group, whole</a:t>
                      </a:r>
                      <a:r>
                        <a:rPr lang="en-US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 discussion</a:t>
                      </a:r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05200" y="1295400"/>
            <a:ext cx="2326278" cy="58477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</a:t>
            </a:r>
            <a:endParaRPr lang="en-US" sz="3200" dirty="0">
              <a:solidFill>
                <a:srgbClr val="003F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6172200"/>
            <a:ext cx="337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3-5 weeks of class time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52800"/>
            <a:ext cx="80010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Introduction to Systems</a:t>
            </a:r>
            <a:br>
              <a:rPr lang="en-US" sz="2400" dirty="0" smtClean="0"/>
            </a:br>
            <a:r>
              <a:rPr lang="en-US" sz="2400" dirty="0" smtClean="0"/>
              <a:t>http://see.systemsbiology.net/modules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63908"/>
            <a:ext cx="8839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Prior Knowledge Needed: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Understand basics of systems. 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6294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582608"/>
                </a:solidFill>
              </a:rPr>
              <a:t>Classroom exercise:</a:t>
            </a:r>
            <a:br>
              <a:rPr lang="en-US" sz="3600" dirty="0" smtClean="0">
                <a:solidFill>
                  <a:srgbClr val="582608"/>
                </a:solidFill>
              </a:rPr>
            </a:br>
            <a:r>
              <a:rPr lang="en-US" sz="3600" dirty="0" smtClean="0">
                <a:solidFill>
                  <a:srgbClr val="582608"/>
                </a:solidFill>
              </a:rPr>
              <a:t>analyzing a social network</a:t>
            </a:r>
            <a:endParaRPr lang="en-US" sz="3600" dirty="0">
              <a:solidFill>
                <a:srgbClr val="582608"/>
              </a:solidFill>
            </a:endParaRPr>
          </a:p>
        </p:txBody>
      </p:sp>
      <p:pic>
        <p:nvPicPr>
          <p:cNvPr id="4" name="Picture 4" descr="4nodepi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2590800" cy="18288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6000" y="1676400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AutoNum type="arabicPeriod"/>
            </a:pPr>
            <a:r>
              <a:rPr lang="en-US" sz="2000" dirty="0"/>
              <a:t>In an interactive group activity, students use </a:t>
            </a:r>
            <a:r>
              <a:rPr lang="en-US" sz="2000" dirty="0">
                <a:solidFill>
                  <a:srgbClr val="008040"/>
                </a:solidFill>
              </a:rPr>
              <a:t>familiar</a:t>
            </a:r>
            <a:r>
              <a:rPr lang="en-US" sz="2000" dirty="0"/>
              <a:t> cell phone networks to learn about how information can be easily depicted.</a:t>
            </a:r>
          </a:p>
        </p:txBody>
      </p:sp>
      <p:pic>
        <p:nvPicPr>
          <p:cNvPr id="8" name="Picture 8" descr="student drawing networ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743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05400" y="4495800"/>
            <a:ext cx="3810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None/>
            </a:pPr>
            <a:r>
              <a:rPr lang="en-US" sz="2000" dirty="0"/>
              <a:t>2. Students </a:t>
            </a:r>
            <a:r>
              <a:rPr lang="en-US" sz="2000" dirty="0" smtClean="0"/>
              <a:t>pull </a:t>
            </a:r>
            <a:r>
              <a:rPr lang="en-US" sz="2000" dirty="0"/>
              <a:t>together the class information to quickly learn that even when working in a team of five, it is still difficult to </a:t>
            </a:r>
            <a:r>
              <a:rPr lang="en-US" sz="2000" dirty="0" smtClean="0"/>
              <a:t>organize and </a:t>
            </a:r>
            <a:r>
              <a:rPr lang="en-US" sz="2000" b="1" dirty="0" smtClean="0"/>
              <a:t>analyze</a:t>
            </a:r>
            <a:r>
              <a:rPr lang="en-US" sz="2000" dirty="0" smtClean="0"/>
              <a:t> </a:t>
            </a:r>
            <a:r>
              <a:rPr lang="en-US" sz="2000" dirty="0"/>
              <a:t>all of the information.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"/>
            <a:ext cx="206141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82608"/>
                </a:solidFill>
              </a:rPr>
              <a:t>Motivation to use tools to solve problems</a:t>
            </a:r>
            <a:endParaRPr lang="en-US" sz="3200" dirty="0">
              <a:solidFill>
                <a:srgbClr val="582608"/>
              </a:solidFill>
            </a:endParaRPr>
          </a:p>
        </p:txBody>
      </p:sp>
      <p:pic>
        <p:nvPicPr>
          <p:cNvPr id="4" name="Picture 3" descr="cell_phone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056"/>
            <a:ext cx="9144000" cy="40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819978" cy="6781800"/>
          </a:xfrm>
        </p:spPr>
      </p:pic>
    </p:spTree>
    <p:extLst>
      <p:ext uri="{BB962C8B-B14F-4D97-AF65-F5344CB8AC3E}">
        <p14:creationId xmlns:p14="http://schemas.microsoft.com/office/powerpoint/2010/main" val="23653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5" y="0"/>
            <a:ext cx="5299364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Systems thinking enables behavioral changes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48400" y="6477000"/>
            <a:ext cx="292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Poster:  Waters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12" y="304800"/>
            <a:ext cx="79187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Acidification: A Systems Approach to a Global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70037"/>
            <a:ext cx="4953000" cy="4525963"/>
          </a:xfrm>
        </p:spPr>
        <p:txBody>
          <a:bodyPr/>
          <a:lstStyle/>
          <a:p>
            <a:r>
              <a:rPr lang="en-US" sz="2800" dirty="0" smtClean="0"/>
              <a:t>Analyze </a:t>
            </a:r>
            <a:r>
              <a:rPr lang="en-US" sz="2800" dirty="0"/>
              <a:t>the effect CO</a:t>
            </a:r>
            <a:r>
              <a:rPr lang="en-US" sz="2800" baseline="-25000" dirty="0"/>
              <a:t>2 </a:t>
            </a:r>
            <a:r>
              <a:rPr lang="en-US" sz="2800" dirty="0"/>
              <a:t>has on ocean chemistry, ecosystems and human </a:t>
            </a:r>
            <a:r>
              <a:rPr lang="en-US" sz="2800" dirty="0" smtClean="0"/>
              <a:t>societies</a:t>
            </a:r>
            <a:endParaRPr lang="en-US" sz="2800" dirty="0"/>
          </a:p>
          <a:p>
            <a:r>
              <a:rPr lang="en-US" sz="2800" dirty="0" smtClean="0"/>
              <a:t>Content?</a:t>
            </a:r>
          </a:p>
          <a:p>
            <a:r>
              <a:rPr lang="en-US" sz="2800" dirty="0" smtClean="0"/>
              <a:t>Does it lead to taking action or solving problems?</a:t>
            </a:r>
            <a:endParaRPr lang="en-US" sz="2800" dirty="0"/>
          </a:p>
        </p:txBody>
      </p:sp>
      <p:pic>
        <p:nvPicPr>
          <p:cNvPr id="12" name="Picture 11" descr="co2coral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71" y="1203960"/>
            <a:ext cx="3992538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http://t2.gstatic.com/images?q=tbn:ANd9GcQWmB-KuRICJ19stGJVUzvZdqqnMVddq6MAbggAiVPdKGruF7ESuzC76e9H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52134"/>
            <a:ext cx="2590800" cy="177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disc.sci.gsfc.nasa.gov/education-and-outreach/additional/science-focus/images/beringsea_bloom_25Apr9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51" y="3460519"/>
            <a:ext cx="276056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8" y="1920348"/>
            <a:ext cx="4663211" cy="480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257800" y="4572000"/>
            <a:ext cx="3581400" cy="584775"/>
          </a:xfrm>
          <a:prstGeom prst="rect">
            <a:avLst/>
          </a:prstGeom>
          <a:ln>
            <a:solidFill>
              <a:srgbClr val="003F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u="sng" dirty="0"/>
              <a:t>Key words</a:t>
            </a:r>
            <a:r>
              <a:rPr lang="en-US" sz="1600" dirty="0"/>
              <a:t>:  diatoms; algae; open oceans; phytoplankton; ocean acidification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3" y="1478961"/>
            <a:ext cx="6868484" cy="5239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4" y="2236528"/>
            <a:ext cx="5754149" cy="3724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6" y="533400"/>
            <a:ext cx="5649114" cy="1438476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29" y="-1"/>
            <a:ext cx="9006774" cy="525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4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With piqued interest they head to the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r="6622" b="25265"/>
          <a:stretch/>
        </p:blipFill>
        <p:spPr>
          <a:xfrm>
            <a:off x="915785" y="626407"/>
            <a:ext cx="7694815" cy="62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Watch Acid Test video – realize this is a global problem with many stakeholders</a:t>
            </a:r>
          </a:p>
          <a:p>
            <a:r>
              <a:rPr lang="en-US" dirty="0" smtClean="0"/>
              <a:t>Setting the stage to model a collaborative lab group</a:t>
            </a:r>
          </a:p>
          <a:p>
            <a:r>
              <a:rPr lang="en-US" dirty="0" smtClean="0"/>
              <a:t>Is this a situation that requires a </a:t>
            </a:r>
            <a:r>
              <a:rPr lang="en-US" dirty="0" smtClean="0">
                <a:solidFill>
                  <a:schemeClr val="accent1"/>
                </a:solidFill>
              </a:rPr>
              <a:t>systems study?</a:t>
            </a:r>
          </a:p>
          <a:p>
            <a:pPr lvl="1"/>
            <a:r>
              <a:rPr lang="en-US" dirty="0" smtClean="0"/>
              <a:t>Many parts with interactions, emergent properties, reverberating effects?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4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25" y="381000"/>
            <a:ext cx="765175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Does this require a systems study?  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6388100" y="2743200"/>
            <a:ext cx="2374900" cy="2590800"/>
            <a:chOff x="6388100" y="2743200"/>
            <a:chExt cx="2374900" cy="2590800"/>
          </a:xfrm>
        </p:grpSpPr>
        <p:sp>
          <p:nvSpPr>
            <p:cNvPr id="4" name="Oval 3"/>
            <p:cNvSpPr/>
            <p:nvPr/>
          </p:nvSpPr>
          <p:spPr>
            <a:xfrm>
              <a:off x="6388100" y="2743200"/>
              <a:ext cx="23622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04000" y="2935069"/>
              <a:ext cx="193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Plants (photosynthesis)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88100" y="4267200"/>
              <a:ext cx="23622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54800" y="44196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Animals (respiration)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Curved Connector 25"/>
            <p:cNvCxnSpPr>
              <a:stCxn id="4" idx="2"/>
              <a:endCxn id="6" idx="2"/>
            </p:cNvCxnSpPr>
            <p:nvPr/>
          </p:nvCxnSpPr>
          <p:spPr>
            <a:xfrm rot="10800000" flipV="1">
              <a:off x="6388100" y="3276600"/>
              <a:ext cx="12700" cy="1524000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6" idx="6"/>
              <a:endCxn id="4" idx="6"/>
            </p:cNvCxnSpPr>
            <p:nvPr/>
          </p:nvCxnSpPr>
          <p:spPr>
            <a:xfrm flipV="1">
              <a:off x="8750300" y="3276600"/>
              <a:ext cx="12700" cy="1524000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340100" y="2743200"/>
            <a:ext cx="2374900" cy="2514600"/>
            <a:chOff x="3340100" y="2743200"/>
            <a:chExt cx="2374900" cy="2514600"/>
          </a:xfrm>
        </p:grpSpPr>
        <p:sp>
          <p:nvSpPr>
            <p:cNvPr id="8" name="Oval 7"/>
            <p:cNvSpPr/>
            <p:nvPr/>
          </p:nvSpPr>
          <p:spPr>
            <a:xfrm>
              <a:off x="3340100" y="2743200"/>
              <a:ext cx="23622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17900" y="2935069"/>
              <a:ext cx="2044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Phytoplankton (photosynthesis)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40100" y="4191000"/>
              <a:ext cx="23622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52800" y="44196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Marine Organisms (respiration)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Curved Connector 33"/>
            <p:cNvCxnSpPr>
              <a:stCxn id="10" idx="6"/>
              <a:endCxn id="8" idx="6"/>
            </p:cNvCxnSpPr>
            <p:nvPr/>
          </p:nvCxnSpPr>
          <p:spPr>
            <a:xfrm flipV="1">
              <a:off x="5702300" y="3276600"/>
              <a:ext cx="12700" cy="1447800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10" idx="2"/>
            </p:cNvCxnSpPr>
            <p:nvPr/>
          </p:nvCxnSpPr>
          <p:spPr>
            <a:xfrm rot="10800000" flipV="1">
              <a:off x="3340100" y="3276600"/>
              <a:ext cx="12700" cy="1447800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68300" y="2743200"/>
            <a:ext cx="2374900" cy="2514600"/>
            <a:chOff x="368300" y="2743200"/>
            <a:chExt cx="2374900" cy="2514600"/>
          </a:xfrm>
        </p:grpSpPr>
        <p:sp>
          <p:nvSpPr>
            <p:cNvPr id="12" name="Oval 11"/>
            <p:cNvSpPr/>
            <p:nvPr/>
          </p:nvSpPr>
          <p:spPr>
            <a:xfrm>
              <a:off x="368300" y="2743200"/>
              <a:ext cx="23622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5000" y="29915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68300" y="4191000"/>
              <a:ext cx="23622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6900" y="43434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Combustion Reactions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Curved Connector 37"/>
            <p:cNvCxnSpPr>
              <a:stCxn id="14" idx="6"/>
              <a:endCxn id="12" idx="6"/>
            </p:cNvCxnSpPr>
            <p:nvPr/>
          </p:nvCxnSpPr>
          <p:spPr>
            <a:xfrm flipV="1">
              <a:off x="2730500" y="3276600"/>
              <a:ext cx="12700" cy="1447800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12" idx="2"/>
              <a:endCxn id="14" idx="2"/>
            </p:cNvCxnSpPr>
            <p:nvPr/>
          </p:nvCxnSpPr>
          <p:spPr>
            <a:xfrm rot="10800000" flipV="1">
              <a:off x="368300" y="3276600"/>
              <a:ext cx="12700" cy="1447800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810000" y="1738700"/>
            <a:ext cx="1852356" cy="1252834"/>
            <a:chOff x="3810000" y="1738700"/>
            <a:chExt cx="1852356" cy="1252834"/>
          </a:xfrm>
        </p:grpSpPr>
        <p:pic>
          <p:nvPicPr>
            <p:cNvPr id="25" name="Picture 2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38700"/>
              <a:ext cx="990600" cy="1080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Picture 2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056" y="1910834"/>
              <a:ext cx="1003300" cy="1080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830171" cy="1220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393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Delegates to the </a:t>
            </a:r>
            <a:r>
              <a:rPr lang="en-US" sz="2400" i="1" dirty="0">
                <a:solidFill>
                  <a:srgbClr val="003300"/>
                </a:solidFill>
              </a:rPr>
              <a:t>“International Convention on the Impacts of the Changing Carbon Cycle on Ocean Systems.”  </a:t>
            </a:r>
            <a:endParaRPr lang="en-US" sz="24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468631" y="1706880"/>
            <a:ext cx="8218169" cy="4084320"/>
            <a:chOff x="0" y="0"/>
            <a:chExt cx="4800600" cy="1961316"/>
          </a:xfrm>
        </p:grpSpPr>
        <p:sp>
          <p:nvSpPr>
            <p:cNvPr id="7" name="TextBox 3"/>
            <p:cNvSpPr txBox="1"/>
            <p:nvPr/>
          </p:nvSpPr>
          <p:spPr>
            <a:xfrm>
              <a:off x="0" y="1449729"/>
              <a:ext cx="2362200" cy="51158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4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Low CO</a:t>
              </a:r>
              <a:r>
                <a:rPr lang="en-US" sz="3400" kern="1200" baseline="-250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2</a:t>
              </a:r>
              <a:r>
                <a:rPr lang="en-US" sz="34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 </a:t>
              </a:r>
              <a:r>
                <a:rPr lang="en-US" sz="3400" kern="1200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Emitter</a:t>
              </a:r>
              <a:endParaRPr lang="en-US" sz="3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1930646" y="622059"/>
              <a:ext cx="1051646" cy="2420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6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Interest Groups</a:t>
              </a:r>
              <a:endParaRPr lang="en-US" sz="3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2438400" y="1449729"/>
              <a:ext cx="2362200" cy="51158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4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High CO</a:t>
              </a:r>
              <a:r>
                <a:rPr lang="en-US" sz="3400" kern="1200" baseline="-250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2</a:t>
              </a:r>
              <a:r>
                <a:rPr lang="en-US" sz="34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 </a:t>
              </a:r>
              <a:r>
                <a:rPr lang="en-US" sz="3400" kern="1200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Emitter</a:t>
              </a:r>
              <a:endParaRPr lang="en-US" sz="3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0" y="441"/>
              <a:ext cx="2362200" cy="55905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4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Photosynthesizing </a:t>
              </a:r>
              <a:r>
                <a:rPr lang="en-US" sz="3400" kern="1200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organisms</a:t>
              </a:r>
              <a:endParaRPr lang="en-US" sz="3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2438400" y="0"/>
              <a:ext cx="2362200" cy="55949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4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Marine calcifying </a:t>
              </a:r>
              <a:r>
                <a:rPr lang="en-US" sz="3400" kern="1200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organisms</a:t>
              </a:r>
              <a:endParaRPr lang="en-US" sz="3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1144892" y="1198819"/>
              <a:ext cx="2549590" cy="3746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000000"/>
                  </a:solidFill>
                  <a:latin typeface="Arial"/>
                  <a:ea typeface="Times New Roman"/>
                </a:rPr>
                <a:t>O</a:t>
              </a:r>
              <a:r>
                <a:rPr lang="en-US" sz="1700" kern="1200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ne </a:t>
              </a:r>
              <a:r>
                <a:rPr lang="en-US" sz="17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of each </a:t>
              </a:r>
              <a:r>
                <a:rPr lang="en-US" sz="1700" kern="1200" dirty="0" smtClean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group; </a:t>
              </a:r>
              <a:r>
                <a:rPr lang="en-US" sz="1700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duplicates as needed.</a:t>
              </a:r>
              <a:r>
                <a:rPr lang="en-US" kern="1200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 </a:t>
              </a:r>
              <a:endParaRPr lang="en-US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3" name="Elbow Connector 12"/>
            <p:cNvCxnSpPr/>
            <p:nvPr/>
          </p:nvCxnSpPr>
          <p:spPr>
            <a:xfrm rot="10800000">
              <a:off x="1181100" y="585217"/>
              <a:ext cx="571500" cy="242501"/>
            </a:xfrm>
            <a:prstGeom prst="bentConnector2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4" name="Elbow Connector 13"/>
            <p:cNvCxnSpPr/>
            <p:nvPr/>
          </p:nvCxnSpPr>
          <p:spPr>
            <a:xfrm flipV="1">
              <a:off x="3076575" y="615553"/>
              <a:ext cx="542925" cy="212164"/>
            </a:xfrm>
            <a:prstGeom prst="bentConnector2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5" name="Elbow Connector 14"/>
            <p:cNvCxnSpPr/>
            <p:nvPr/>
          </p:nvCxnSpPr>
          <p:spPr>
            <a:xfrm rot="16200000" flipV="1">
              <a:off x="3095484" y="925713"/>
              <a:ext cx="505108" cy="542924"/>
            </a:xfrm>
            <a:prstGeom prst="bentConnector2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" name="Elbow Connector 15"/>
            <p:cNvCxnSpPr/>
            <p:nvPr/>
          </p:nvCxnSpPr>
          <p:spPr>
            <a:xfrm rot="5400000" flipH="1" flipV="1">
              <a:off x="1225095" y="922222"/>
              <a:ext cx="483513" cy="571502"/>
            </a:xfrm>
            <a:prstGeom prst="bentConnector2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475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Lesson 4-5:  </a:t>
            </a:r>
            <a:r>
              <a:rPr lang="en-US" sz="3000" dirty="0"/>
              <a:t>E</a:t>
            </a:r>
            <a:r>
              <a:rPr lang="en-US" sz="3000" dirty="0" smtClean="0"/>
              <a:t>xploration of the effects of changing nutrient and carbon cycles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55626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</a:t>
            </a:r>
            <a:r>
              <a:rPr lang="en-US" sz="2800" dirty="0" smtClean="0">
                <a:solidFill>
                  <a:schemeClr val="accent1"/>
                </a:solidFill>
              </a:rPr>
              <a:t>interest groups</a:t>
            </a:r>
            <a:r>
              <a:rPr lang="en-US" sz="2800" dirty="0" smtClean="0"/>
              <a:t>, experiment, analyze public (online) data, and prepare for a mock summit to address concerns.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Main question:  </a:t>
            </a:r>
            <a:r>
              <a:rPr lang="en-US" sz="2800" dirty="0"/>
              <a:t>What effect does the increasing atmospheric CO</a:t>
            </a:r>
            <a:r>
              <a:rPr lang="en-US" sz="2800" baseline="-25000" dirty="0"/>
              <a:t>2</a:t>
            </a:r>
            <a:r>
              <a:rPr lang="en-US" sz="2800" dirty="0"/>
              <a:t> have on the ocean and its </a:t>
            </a:r>
            <a:r>
              <a:rPr lang="en-US" sz="2800" dirty="0" smtClean="0"/>
              <a:t>subsystems?</a:t>
            </a:r>
          </a:p>
          <a:p>
            <a:pPr lvl="1"/>
            <a:r>
              <a:rPr lang="en-US" sz="2200" dirty="0" smtClean="0"/>
              <a:t>Model collaborative research by completing a cohesive set of experiments in order to determine the correct interactions within their sub-networks</a:t>
            </a:r>
          </a:p>
          <a:p>
            <a:pPr lvl="1"/>
            <a:r>
              <a:rPr lang="en-US" sz="2200" dirty="0" smtClean="0"/>
              <a:t>Emphasis on need for multiple and diverse data</a:t>
            </a:r>
          </a:p>
          <a:p>
            <a:pPr lvl="1"/>
            <a:r>
              <a:rPr lang="en-US" sz="2200" dirty="0" smtClean="0"/>
              <a:t>Need for multiple stressors</a:t>
            </a:r>
          </a:p>
        </p:txBody>
      </p:sp>
    </p:spTree>
    <p:extLst>
      <p:ext uri="{BB962C8B-B14F-4D97-AF65-F5344CB8AC3E}">
        <p14:creationId xmlns:p14="http://schemas.microsoft.com/office/powerpoint/2010/main" val="22666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4525963"/>
          </a:xfrm>
        </p:spPr>
        <p:txBody>
          <a:bodyPr/>
          <a:lstStyle/>
          <a:p>
            <a:pPr marL="571500" indent="-514350">
              <a:buFont typeface="+mj-lt"/>
              <a:buAutoNum type="alphaUcPeriod"/>
            </a:pPr>
            <a:r>
              <a:rPr lang="en-US" dirty="0"/>
              <a:t>Student </a:t>
            </a:r>
            <a:r>
              <a:rPr lang="en-US" dirty="0" smtClean="0"/>
              <a:t>interest groups </a:t>
            </a:r>
            <a:r>
              <a:rPr lang="en-US" dirty="0"/>
              <a:t>each design their own experiment</a:t>
            </a:r>
          </a:p>
          <a:p>
            <a:pPr marL="571500" indent="-514350">
              <a:buFont typeface="+mj-lt"/>
              <a:buAutoNum type="alphaUcPeriod"/>
            </a:pPr>
            <a:r>
              <a:rPr lang="en-US" dirty="0" smtClean="0"/>
              <a:t>~ 8 protocols </a:t>
            </a:r>
            <a:r>
              <a:rPr lang="en-US" dirty="0"/>
              <a:t>available for student groups to complete – slight variations</a:t>
            </a:r>
          </a:p>
          <a:p>
            <a:pPr lvl="2"/>
            <a:r>
              <a:rPr lang="en-US" dirty="0"/>
              <a:t>Diatoms – various nutrient, CO</a:t>
            </a:r>
            <a:r>
              <a:rPr lang="en-US" baseline="-25000" dirty="0"/>
              <a:t>2</a:t>
            </a:r>
            <a:r>
              <a:rPr lang="en-US" dirty="0"/>
              <a:t> entry, water, temperature, salinity types</a:t>
            </a:r>
          </a:p>
          <a:p>
            <a:pPr lvl="2"/>
            <a:r>
              <a:rPr lang="en-US" dirty="0"/>
              <a:t>Shell and bone dissolution with sea urchin online lab</a:t>
            </a:r>
          </a:p>
          <a:p>
            <a:pPr lvl="2"/>
            <a:r>
              <a:rPr lang="en-US" dirty="0"/>
              <a:t>Physical chemistry experiments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9" descr="Aisha' Camera 3 01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5908" y="4724400"/>
            <a:ext cx="3701492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0" descr="Aisha' Camera 3 02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1582" y="4312920"/>
            <a:ext cx="289621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0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Growth curves as determined from hemocytometer counts performed by ISB high school interns</a:t>
            </a:r>
            <a:endParaRPr lang="en-US" sz="2800" b="1" dirty="0"/>
          </a:p>
        </p:txBody>
      </p:sp>
      <p:pic>
        <p:nvPicPr>
          <p:cNvPr id="8" name="Picture 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" y="1447800"/>
            <a:ext cx="881612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the program</a:t>
            </a:r>
          </a:p>
          <a:p>
            <a:r>
              <a:rPr lang="en-US" dirty="0" smtClean="0"/>
              <a:t>Brief description of lessons</a:t>
            </a:r>
          </a:p>
          <a:p>
            <a:r>
              <a:rPr lang="en-US" dirty="0" smtClean="0"/>
              <a:t>Time to explore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for multiple &amp; diverse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6781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Daily culture measurements:</a:t>
            </a:r>
          </a:p>
          <a:p>
            <a:pPr lvl="1"/>
            <a:r>
              <a:rPr lang="en-US" dirty="0" smtClean="0"/>
              <a:t>Cell count using a hemocytometer</a:t>
            </a:r>
          </a:p>
          <a:p>
            <a:pPr lvl="1"/>
            <a:r>
              <a:rPr lang="en-US" dirty="0" smtClean="0"/>
              <a:t>OD 600 reading/Fluorometer reading (depending on what technology is available)</a:t>
            </a:r>
          </a:p>
          <a:p>
            <a:pPr lvl="1"/>
            <a:r>
              <a:rPr lang="en-US" dirty="0" smtClean="0"/>
              <a:t>Pigment description</a:t>
            </a:r>
          </a:p>
          <a:p>
            <a:pPr lvl="1"/>
            <a:r>
              <a:rPr lang="en-US" dirty="0" smtClean="0"/>
              <a:t>Pigment extraction experiment</a:t>
            </a:r>
          </a:p>
          <a:p>
            <a:pPr lvl="2"/>
            <a:r>
              <a:rPr lang="en-US" dirty="0" smtClean="0"/>
              <a:t>Chromatography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619375"/>
            <a:ext cx="21526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5873" y="6488668"/>
            <a:ext cx="69345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/>
              <a:t>Chromatogram from Henderson State Univ. http://198.16.16.43/content.aspx?id=7261</a:t>
            </a:r>
            <a:endParaRPr lang="en-US" sz="1500" dirty="0"/>
          </a:p>
        </p:txBody>
      </p:sp>
      <p:pic>
        <p:nvPicPr>
          <p:cNvPr id="7" name="Pictur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57300"/>
            <a:ext cx="22098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9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experiment design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5g of dry ice were used to stabilize CO</a:t>
            </a:r>
            <a:r>
              <a:rPr lang="en-US" baseline="-25000" dirty="0" smtClean="0"/>
              <a:t>2</a:t>
            </a:r>
            <a:r>
              <a:rPr lang="en-US" dirty="0" smtClean="0"/>
              <a:t> levels at approximately 2000 ppm.  pH of seawater dropped from 8.0 to 6.5 overnight.  Shells left in seawater lost 2% of their mass over 3 days. </a:t>
            </a:r>
          </a:p>
          <a:p>
            <a:endParaRPr lang="en-US" dirty="0"/>
          </a:p>
        </p:txBody>
      </p:sp>
      <p:pic>
        <p:nvPicPr>
          <p:cNvPr id="4" name="Picture 3" descr="Aisha' Camera 2 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386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4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Supplement their experiment with </a:t>
            </a:r>
            <a:r>
              <a:rPr lang="en-US" dirty="0">
                <a:solidFill>
                  <a:schemeClr val="accent1"/>
                </a:solidFill>
              </a:rPr>
              <a:t>online data component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Bad Acid:  Sea Urchin Simulation</a:t>
            </a:r>
          </a:p>
          <a:p>
            <a:r>
              <a:rPr lang="en-US" dirty="0" smtClean="0"/>
              <a:t>C-MORE (University of Hawaii)</a:t>
            </a:r>
          </a:p>
          <a:p>
            <a:r>
              <a:rPr lang="en-US" dirty="0" smtClean="0"/>
              <a:t>WA State Department of Ecology (Eyes over Puget Sound)</a:t>
            </a:r>
          </a:p>
          <a:p>
            <a:r>
              <a:rPr lang="en-US" dirty="0" smtClean="0"/>
              <a:t>Multiple in situ sensors</a:t>
            </a:r>
          </a:p>
          <a:p>
            <a:r>
              <a:rPr lang="en-US" dirty="0" smtClean="0"/>
              <a:t>Ice Core studies</a:t>
            </a:r>
          </a:p>
          <a:p>
            <a:r>
              <a:rPr lang="en-US" dirty="0" smtClean="0"/>
              <a:t>Mesocosm studies</a:t>
            </a:r>
          </a:p>
          <a:p>
            <a:r>
              <a:rPr lang="en-US" dirty="0" smtClean="0"/>
              <a:t>Many NOAA resources</a:t>
            </a:r>
          </a:p>
          <a:p>
            <a:r>
              <a:rPr lang="en-US" dirty="0" smtClean="0"/>
              <a:t>Carbon footprint calculators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36" y="3200400"/>
            <a:ext cx="325526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1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NetLogo / Java simulation for generating hypotheses.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9" y="1447800"/>
            <a:ext cx="8940841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485221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6:</a:t>
            </a:r>
            <a:br>
              <a:rPr lang="en-US" dirty="0" smtClean="0"/>
            </a:br>
            <a:r>
              <a:rPr lang="en-US" dirty="0" smtClean="0"/>
              <a:t>Mock Summit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143000"/>
            <a:ext cx="60960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Students as scientists and delegates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19" y="0"/>
            <a:ext cx="383458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362200"/>
            <a:ext cx="4851400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2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Discuss findings and next steps for all parts of the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Emphasis placed on the impact on the subsystem and system. </a:t>
            </a:r>
          </a:p>
          <a:p>
            <a:r>
              <a:rPr lang="en-US" dirty="0" smtClean="0"/>
              <a:t>Students reflect on unanswered questions, next steps and on what their roles</a:t>
            </a:r>
          </a:p>
          <a:p>
            <a:pPr lvl="1"/>
            <a:r>
              <a:rPr lang="en-US" dirty="0" smtClean="0"/>
              <a:t>How they might change their actions in order to impact the network?</a:t>
            </a:r>
          </a:p>
          <a:p>
            <a:pPr lvl="1"/>
            <a:r>
              <a:rPr lang="en-US" dirty="0" smtClean="0"/>
              <a:t>What does their final, class experimental network look like?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24200" y="1524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Atmospheric CO2 Level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81600" y="35052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Ecosystem Services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14600" y="28956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Absorbed by Ocean</a:t>
            </a:r>
          </a:p>
        </p:txBody>
      </p:sp>
      <p:sp>
        <p:nvSpPr>
          <p:cNvPr id="20" name="Oval 19"/>
          <p:cNvSpPr/>
          <p:nvPr/>
        </p:nvSpPr>
        <p:spPr>
          <a:xfrm>
            <a:off x="0" y="57150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Nutrients</a:t>
            </a:r>
          </a:p>
        </p:txBody>
      </p:sp>
      <p:sp>
        <p:nvSpPr>
          <p:cNvPr id="22" name="Oval 21"/>
          <p:cNvSpPr/>
          <p:nvPr/>
        </p:nvSpPr>
        <p:spPr>
          <a:xfrm>
            <a:off x="7086600" y="57912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Higher Trophic Level Fish Dependent on Marine Calcifiers</a:t>
            </a:r>
          </a:p>
        </p:txBody>
      </p:sp>
      <p:sp>
        <p:nvSpPr>
          <p:cNvPr id="23" name="Oval 22"/>
          <p:cNvSpPr/>
          <p:nvPr/>
        </p:nvSpPr>
        <p:spPr>
          <a:xfrm>
            <a:off x="7772400" y="35814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Fisheries</a:t>
            </a:r>
          </a:p>
        </p:txBody>
      </p:sp>
      <p:sp>
        <p:nvSpPr>
          <p:cNvPr id="24" name="Oval 23"/>
          <p:cNvSpPr/>
          <p:nvPr/>
        </p:nvSpPr>
        <p:spPr>
          <a:xfrm>
            <a:off x="6477000" y="29718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Reef Tourism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Documents and Settings\aorton\Local Settings\Temporary Internet Files\Content.IE5\QPPCHI1V\MC900441809[2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1339850" cy="1339850"/>
          </a:xfrm>
          <a:prstGeom prst="rect">
            <a:avLst/>
          </a:prstGeom>
          <a:noFill/>
        </p:spPr>
      </p:pic>
      <p:pic>
        <p:nvPicPr>
          <p:cNvPr id="69" name="Picture 4" descr="C:\Documents and Settings\aorton\Local Settings\Temporary Internet Files\Content.IE5\QPPCHI1V\MC900441809[2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1339850" cy="1339850"/>
          </a:xfrm>
          <a:prstGeom prst="rect">
            <a:avLst/>
          </a:prstGeom>
          <a:noFill/>
        </p:spPr>
      </p:pic>
      <p:pic>
        <p:nvPicPr>
          <p:cNvPr id="1041" name="Picture 17" descr="C:\Documents and Settings\aorton\Local Settings\Temporary Internet Files\Content.IE5\6BQ20UQH\dglxasset[1].as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4038600"/>
            <a:ext cx="925512" cy="734083"/>
          </a:xfrm>
          <a:prstGeom prst="rect">
            <a:avLst/>
          </a:prstGeom>
          <a:noFill/>
        </p:spPr>
      </p:pic>
      <p:pic>
        <p:nvPicPr>
          <p:cNvPr id="1042" name="Picture 18" descr="C:\Documents and Settings\aorton\Local Settings\Temporary Internet Files\Content.IE5\QPPCHI1V\dglxasset[3].as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931862" cy="850375"/>
          </a:xfrm>
          <a:prstGeom prst="rect">
            <a:avLst/>
          </a:prstGeom>
          <a:noFill/>
        </p:spPr>
      </p:pic>
      <p:sp>
        <p:nvSpPr>
          <p:cNvPr id="102" name="Rectangle 101"/>
          <p:cNvSpPr/>
          <p:nvPr/>
        </p:nvSpPr>
        <p:spPr>
          <a:xfrm>
            <a:off x="609600" y="16002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Polluting Nations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aorton\Local Settings\Temporary Internet Files\Content.IE5\QPPCHI1V\dglxasset[1].as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43911" cy="1141411"/>
          </a:xfrm>
          <a:prstGeom prst="rect">
            <a:avLst/>
          </a:prstGeom>
          <a:noFill/>
        </p:spPr>
      </p:pic>
      <p:sp>
        <p:nvSpPr>
          <p:cNvPr id="106" name="Rectangle 105"/>
          <p:cNvSpPr/>
          <p:nvPr/>
        </p:nvSpPr>
        <p:spPr>
          <a:xfrm>
            <a:off x="6400800" y="15240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Developing Island Nation Economies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191000" y="57912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Marine Calcifying Organisms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39" name="Picture 15" descr="C:\Documents and Settings\aorton\Local Settings\Temporary Internet Files\Content.IE5\TRSBK2JM\dglxasset[1].asp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0"/>
            <a:ext cx="1065670" cy="1082675"/>
          </a:xfrm>
          <a:prstGeom prst="rect">
            <a:avLst/>
          </a:prstGeom>
          <a:noFill/>
        </p:spPr>
      </p:pic>
      <p:pic>
        <p:nvPicPr>
          <p:cNvPr id="1040" name="Picture 16" descr="C:\Documents and Settings\aorton\Local Settings\Temporary Internet Files\Content.IE5\QPPCHI1V\dglxasset[2].asp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0"/>
            <a:ext cx="576083" cy="622300"/>
          </a:xfrm>
          <a:prstGeom prst="rect">
            <a:avLst/>
          </a:prstGeom>
          <a:noFill/>
        </p:spPr>
      </p:pic>
      <p:sp>
        <p:nvSpPr>
          <p:cNvPr id="114" name="Rectangle 113"/>
          <p:cNvSpPr/>
          <p:nvPr/>
        </p:nvSpPr>
        <p:spPr>
          <a:xfrm>
            <a:off x="685800" y="40386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Diatoms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8194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Oxygen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19400" y="38862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Carbonic Acid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733800" y="44958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Calcium Carbonate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24200" y="1524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Atmospheric CO2 Level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81600" y="35052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Ecosystem Services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14600" y="28956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Absorbed by Ocean</a:t>
            </a:r>
          </a:p>
        </p:txBody>
      </p:sp>
      <p:sp>
        <p:nvSpPr>
          <p:cNvPr id="20" name="Oval 19"/>
          <p:cNvSpPr/>
          <p:nvPr/>
        </p:nvSpPr>
        <p:spPr>
          <a:xfrm>
            <a:off x="0" y="57150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Nutrients</a:t>
            </a:r>
          </a:p>
        </p:txBody>
      </p:sp>
      <p:sp>
        <p:nvSpPr>
          <p:cNvPr id="22" name="Oval 21"/>
          <p:cNvSpPr/>
          <p:nvPr/>
        </p:nvSpPr>
        <p:spPr>
          <a:xfrm>
            <a:off x="7086600" y="5791200"/>
            <a:ext cx="1828800" cy="609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Higher Trophic Level Fish Dependent on Marine Calcifiers</a:t>
            </a:r>
          </a:p>
        </p:txBody>
      </p:sp>
      <p:sp>
        <p:nvSpPr>
          <p:cNvPr id="23" name="Oval 22"/>
          <p:cNvSpPr/>
          <p:nvPr/>
        </p:nvSpPr>
        <p:spPr>
          <a:xfrm>
            <a:off x="7772400" y="35814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Fisheries</a:t>
            </a:r>
          </a:p>
        </p:txBody>
      </p:sp>
      <p:sp>
        <p:nvSpPr>
          <p:cNvPr id="24" name="Oval 23"/>
          <p:cNvSpPr/>
          <p:nvPr/>
        </p:nvSpPr>
        <p:spPr>
          <a:xfrm>
            <a:off x="6477000" y="29718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Reef Tourism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102" idx="0"/>
            <a:endCxn id="5" idx="3"/>
          </p:cNvCxnSpPr>
          <p:nvPr/>
        </p:nvCxnSpPr>
        <p:spPr>
          <a:xfrm rot="5400000" flipH="1" flipV="1">
            <a:off x="1994274" y="202452"/>
            <a:ext cx="927474" cy="18680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4"/>
            <a:endCxn id="18" idx="0"/>
          </p:cNvCxnSpPr>
          <p:nvPr/>
        </p:nvCxnSpPr>
        <p:spPr>
          <a:xfrm rot="5400000">
            <a:off x="2667000" y="1524000"/>
            <a:ext cx="2133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14" idx="0"/>
          </p:cNvCxnSpPr>
          <p:nvPr/>
        </p:nvCxnSpPr>
        <p:spPr>
          <a:xfrm rot="10800000" flipV="1">
            <a:off x="1600200" y="3429000"/>
            <a:ext cx="1106022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8" idx="4"/>
            <a:endCxn id="47" idx="0"/>
          </p:cNvCxnSpPr>
          <p:nvPr/>
        </p:nvCxnSpPr>
        <p:spPr>
          <a:xfrm rot="5400000">
            <a:off x="3238500" y="36957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4" idx="2"/>
            <a:endCxn id="20" idx="0"/>
          </p:cNvCxnSpPr>
          <p:nvPr/>
        </p:nvCxnSpPr>
        <p:spPr>
          <a:xfrm rot="5400000">
            <a:off x="685800" y="48006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2" idx="2"/>
          </p:cNvCxnSpPr>
          <p:nvPr/>
        </p:nvCxnSpPr>
        <p:spPr>
          <a:xfrm>
            <a:off x="6096000" y="60960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0" idx="0"/>
            <a:endCxn id="13" idx="4"/>
          </p:cNvCxnSpPr>
          <p:nvPr/>
        </p:nvCxnSpPr>
        <p:spPr>
          <a:xfrm rot="5400000" flipH="1" flipV="1">
            <a:off x="4533900" y="4533900"/>
            <a:ext cx="1828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10" idx="0"/>
            <a:endCxn id="24" idx="4"/>
          </p:cNvCxnSpPr>
          <p:nvPr/>
        </p:nvCxnSpPr>
        <p:spPr>
          <a:xfrm rot="5400000" flipH="1" flipV="1">
            <a:off x="4914900" y="3619500"/>
            <a:ext cx="23622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2" idx="0"/>
            <a:endCxn id="23" idx="4"/>
          </p:cNvCxnSpPr>
          <p:nvPr/>
        </p:nvCxnSpPr>
        <p:spPr>
          <a:xfrm rot="5400000" flipH="1" flipV="1">
            <a:off x="7315200" y="4724400"/>
            <a:ext cx="1752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4" idx="0"/>
            <a:endCxn id="106" idx="2"/>
          </p:cNvCxnSpPr>
          <p:nvPr/>
        </p:nvCxnSpPr>
        <p:spPr>
          <a:xfrm rot="5400000" flipH="1" flipV="1">
            <a:off x="6743700" y="2400300"/>
            <a:ext cx="914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3" idx="0"/>
            <a:endCxn id="106" idx="2"/>
          </p:cNvCxnSpPr>
          <p:nvPr/>
        </p:nvCxnSpPr>
        <p:spPr>
          <a:xfrm rot="5400000" flipH="1" flipV="1">
            <a:off x="5829300" y="2019300"/>
            <a:ext cx="14478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3" idx="0"/>
            <a:endCxn id="106" idx="2"/>
          </p:cNvCxnSpPr>
          <p:nvPr/>
        </p:nvCxnSpPr>
        <p:spPr>
          <a:xfrm rot="16200000" flipV="1">
            <a:off x="7086600" y="2286000"/>
            <a:ext cx="1524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C:\Documents and Settings\aorton\Local Settings\Temporary Internet Files\Content.IE5\QPPCHI1V\MC900441809[2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1339850" cy="1339850"/>
          </a:xfrm>
          <a:prstGeom prst="rect">
            <a:avLst/>
          </a:prstGeom>
          <a:noFill/>
        </p:spPr>
      </p:pic>
      <p:pic>
        <p:nvPicPr>
          <p:cNvPr id="69" name="Picture 4" descr="C:\Documents and Settings\aorton\Local Settings\Temporary Internet Files\Content.IE5\QPPCHI1V\MC900441809[2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1339850" cy="1339850"/>
          </a:xfrm>
          <a:prstGeom prst="rect">
            <a:avLst/>
          </a:prstGeom>
          <a:noFill/>
        </p:spPr>
      </p:pic>
      <p:pic>
        <p:nvPicPr>
          <p:cNvPr id="1041" name="Picture 17" descr="C:\Documents and Settings\aorton\Local Settings\Temporary Internet Files\Content.IE5\6BQ20UQH\dglxasset[1].as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4038600"/>
            <a:ext cx="925512" cy="734083"/>
          </a:xfrm>
          <a:prstGeom prst="rect">
            <a:avLst/>
          </a:prstGeom>
          <a:noFill/>
        </p:spPr>
      </p:pic>
      <p:pic>
        <p:nvPicPr>
          <p:cNvPr id="1042" name="Picture 18" descr="C:\Documents and Settings\aorton\Local Settings\Temporary Internet Files\Content.IE5\QPPCHI1V\dglxasset[3].as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931862" cy="850375"/>
          </a:xfrm>
          <a:prstGeom prst="rect">
            <a:avLst/>
          </a:prstGeom>
          <a:noFill/>
        </p:spPr>
      </p:pic>
      <p:sp>
        <p:nvSpPr>
          <p:cNvPr id="102" name="Rectangle 101"/>
          <p:cNvSpPr/>
          <p:nvPr/>
        </p:nvSpPr>
        <p:spPr>
          <a:xfrm>
            <a:off x="609600" y="16002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</a:t>
            </a:r>
            <a:r>
              <a:rPr lang="en-US" sz="1200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Polluting Nations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aorton\Local Settings\Temporary Internet Files\Content.IE5\QPPCHI1V\dglxasset[1].as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43911" cy="1141411"/>
          </a:xfrm>
          <a:prstGeom prst="rect">
            <a:avLst/>
          </a:prstGeom>
          <a:noFill/>
        </p:spPr>
      </p:pic>
      <p:sp>
        <p:nvSpPr>
          <p:cNvPr id="106" name="Rectangle 105"/>
          <p:cNvSpPr/>
          <p:nvPr/>
        </p:nvSpPr>
        <p:spPr>
          <a:xfrm>
            <a:off x="6400800" y="15240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Developing Island Nation Economies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191000" y="57912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Marine Calcifying Organisms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39" name="Picture 15" descr="C:\Documents and Settings\aorton\Local Settings\Temporary Internet Files\Content.IE5\TRSBK2JM\dglxasset[1].asp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0"/>
            <a:ext cx="1065670" cy="1082675"/>
          </a:xfrm>
          <a:prstGeom prst="rect">
            <a:avLst/>
          </a:prstGeom>
          <a:noFill/>
        </p:spPr>
      </p:pic>
      <p:pic>
        <p:nvPicPr>
          <p:cNvPr id="1040" name="Picture 16" descr="C:\Documents and Settings\aorton\Local Settings\Temporary Internet Files\Content.IE5\QPPCHI1V\dglxasset[2].asp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0"/>
            <a:ext cx="576083" cy="622300"/>
          </a:xfrm>
          <a:prstGeom prst="rect">
            <a:avLst/>
          </a:prstGeom>
          <a:noFill/>
        </p:spPr>
      </p:pic>
      <p:sp>
        <p:nvSpPr>
          <p:cNvPr id="114" name="Rectangle 113"/>
          <p:cNvSpPr/>
          <p:nvPr/>
        </p:nvSpPr>
        <p:spPr>
          <a:xfrm>
            <a:off x="685800" y="4038600"/>
            <a:ext cx="1828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Diatoms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8194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Oxygen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endCxn id="43" idx="4"/>
          </p:cNvCxnSpPr>
          <p:nvPr/>
        </p:nvCxnSpPr>
        <p:spPr>
          <a:xfrm rot="16200000" flipV="1">
            <a:off x="1104900" y="35433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819400" y="38862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Carbonic Acid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733800" y="4495800"/>
            <a:ext cx="1219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Calcium Carbonate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>
            <a:stCxn id="47" idx="4"/>
            <a:endCxn id="48" idx="0"/>
          </p:cNvCxnSpPr>
          <p:nvPr/>
        </p:nvCxnSpPr>
        <p:spPr>
          <a:xfrm rot="16200000" flipH="1">
            <a:off x="3810000" y="3962400"/>
            <a:ext cx="152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8" idx="4"/>
            <a:endCxn id="110" idx="0"/>
          </p:cNvCxnSpPr>
          <p:nvPr/>
        </p:nvCxnSpPr>
        <p:spPr>
          <a:xfrm rot="16200000" flipH="1">
            <a:off x="4305300" y="49911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209800" y="990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76" name="TextBox 75"/>
          <p:cNvSpPr txBox="1"/>
          <p:nvPr/>
        </p:nvSpPr>
        <p:spPr>
          <a:xfrm>
            <a:off x="3505200" y="1600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1219200" y="3505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1981200" y="3505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3200400" y="3581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+</a:t>
            </a:r>
            <a:endParaRPr lang="en-US" sz="3600" baseline="30000" dirty="0"/>
          </a:p>
        </p:txBody>
      </p:sp>
      <p:sp>
        <p:nvSpPr>
          <p:cNvPr id="80" name="TextBox 79"/>
          <p:cNvSpPr txBox="1"/>
          <p:nvPr/>
        </p:nvSpPr>
        <p:spPr>
          <a:xfrm>
            <a:off x="6248400" y="26670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6934200" y="25908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2" name="TextBox 81"/>
          <p:cNvSpPr txBox="1"/>
          <p:nvPr/>
        </p:nvSpPr>
        <p:spPr>
          <a:xfrm>
            <a:off x="7543800" y="26670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3" name="TextBox 82"/>
          <p:cNvSpPr txBox="1"/>
          <p:nvPr/>
        </p:nvSpPr>
        <p:spPr>
          <a:xfrm>
            <a:off x="3657600" y="43434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4" name="TextBox 83"/>
          <p:cNvSpPr txBox="1"/>
          <p:nvPr/>
        </p:nvSpPr>
        <p:spPr>
          <a:xfrm>
            <a:off x="4419600" y="51816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5" name="TextBox 84"/>
          <p:cNvSpPr txBox="1"/>
          <p:nvPr/>
        </p:nvSpPr>
        <p:spPr>
          <a:xfrm>
            <a:off x="5257800" y="46482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6" name="TextBox 85"/>
          <p:cNvSpPr txBox="1"/>
          <p:nvPr/>
        </p:nvSpPr>
        <p:spPr>
          <a:xfrm>
            <a:off x="5943600" y="44196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7" name="TextBox 86"/>
          <p:cNvSpPr txBox="1"/>
          <p:nvPr/>
        </p:nvSpPr>
        <p:spPr>
          <a:xfrm>
            <a:off x="6477000" y="59436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8" name="TextBox 87"/>
          <p:cNvSpPr txBox="1"/>
          <p:nvPr/>
        </p:nvSpPr>
        <p:spPr>
          <a:xfrm>
            <a:off x="7848600" y="50292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  <p:sp>
        <p:nvSpPr>
          <p:cNvPr id="89" name="TextBox 88"/>
          <p:cNvSpPr txBox="1"/>
          <p:nvPr/>
        </p:nvSpPr>
        <p:spPr>
          <a:xfrm>
            <a:off x="1066800" y="49530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/>
              <a:t>-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16407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/>
          <a:lstStyle/>
          <a:p>
            <a:r>
              <a:rPr lang="en-US" dirty="0" smtClean="0"/>
              <a:t>Is it working?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4648200"/>
            <a:ext cx="8610601" cy="1905000"/>
          </a:xfrm>
        </p:spPr>
        <p:txBody>
          <a:bodyPr>
            <a:noAutofit/>
          </a:bodyPr>
          <a:lstStyle/>
          <a:p>
            <a:r>
              <a:rPr lang="en-US" dirty="0" smtClean="0"/>
              <a:t>Paper Review</a:t>
            </a:r>
          </a:p>
          <a:p>
            <a:r>
              <a:rPr lang="en-US" dirty="0" smtClean="0"/>
              <a:t>Genetic model, with predictions of future responses, acclimation and adaptation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581400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3F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400" dirty="0" smtClean="0"/>
              <a:t>Where are we going next?</a:t>
            </a:r>
            <a:endParaRPr lang="en-US" sz="3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066800"/>
            <a:ext cx="8458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E6A7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E6A7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E6A7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E6A7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E6A7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Yes!  They’re learning, engaged, and thinking -  systemically, locally, and globally.</a:t>
            </a:r>
          </a:p>
          <a:p>
            <a:r>
              <a:rPr lang="en-US" dirty="0" smtClean="0"/>
              <a:t>Word is spreading!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6765" y="2209800"/>
            <a:ext cx="4644835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Revisiting NGSS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8" y="1733864"/>
            <a:ext cx="9093571" cy="3889134"/>
          </a:xfrm>
        </p:spPr>
      </p:pic>
      <p:sp>
        <p:nvSpPr>
          <p:cNvPr id="5" name="Rectangle 4"/>
          <p:cNvSpPr/>
          <p:nvPr/>
        </p:nvSpPr>
        <p:spPr>
          <a:xfrm>
            <a:off x="7620000" y="3276600"/>
            <a:ext cx="1600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36576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4800" y="1828800"/>
            <a:ext cx="86868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4648200"/>
            <a:ext cx="77724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6488668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see.systemsbiology.net/resources/standards-addressed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1981200"/>
          </a:xfrm>
        </p:spPr>
        <p:txBody>
          <a:bodyPr/>
          <a:lstStyle/>
          <a:p>
            <a:pPr lvl="1"/>
            <a:r>
              <a:rPr lang="en-US" sz="2600" b="1" dirty="0" smtClean="0">
                <a:solidFill>
                  <a:schemeClr val="tx1"/>
                </a:solidFill>
              </a:rPr>
              <a:t>Vision</a:t>
            </a:r>
            <a:r>
              <a:rPr lang="en-US" sz="2600" dirty="0">
                <a:solidFill>
                  <a:schemeClr val="tx1"/>
                </a:solidFill>
              </a:rPr>
              <a:t>: Wellness for humans and the planet.</a:t>
            </a:r>
          </a:p>
          <a:p>
            <a:pPr lvl="1"/>
            <a:r>
              <a:rPr lang="en-US" sz="2600" b="1" dirty="0">
                <a:solidFill>
                  <a:schemeClr val="tx1"/>
                </a:solidFill>
              </a:rPr>
              <a:t>Mission</a:t>
            </a:r>
            <a:r>
              <a:rPr lang="en-US" sz="2600" dirty="0">
                <a:solidFill>
                  <a:schemeClr val="tx1"/>
                </a:solidFill>
              </a:rPr>
              <a:t>: Revolutionize science, transform human health, and ensure environmental sustainability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35" y="4158983"/>
            <a:ext cx="5038165" cy="269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521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Institute for Systems Biology (ISB)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691825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Nonprofit research group using systems biology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727" y="2667000"/>
            <a:ext cx="5070764" cy="12746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86600" y="1295400"/>
            <a:ext cx="1905000" cy="681038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PS1: Matter and Interactions</a:t>
            </a:r>
            <a:endParaRPr lang="en-US" sz="17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429000"/>
            <a:ext cx="1905000" cy="1549360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LS1: From  Molecules to Organisms: Structures and Processes</a:t>
            </a:r>
            <a:endParaRPr lang="en-US" sz="17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49075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A: Structure and Function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4135755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A: Interdependent Relationships in Ecosystems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211955"/>
            <a:ext cx="1905000" cy="817245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PS2.C Stability and Instability in Physical Systems</a:t>
            </a:r>
            <a:endParaRPr lang="en-US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0" y="1935718"/>
            <a:ext cx="1905000" cy="578882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A: Structure and Properties of Matter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39000" y="2514600"/>
            <a:ext cx="1905000" cy="340519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B: Chemical Reactions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9000" y="3347799"/>
            <a:ext cx="1905000" cy="919401"/>
          </a:xfrm>
          <a:prstGeom prst="roundRect">
            <a:avLst/>
          </a:prstGeom>
          <a:solidFill>
            <a:srgbClr val="FFCC66"/>
          </a:solidFill>
          <a:ln w="28575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PS2: Motion and Stability: Forces and Interactions</a:t>
            </a:r>
            <a:endParaRPr lang="en-US" sz="16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62791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D: Information Processing</a:t>
            </a:r>
            <a:endParaRPr lang="en-US" sz="1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" y="5507355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C: Organization for Matter and Energy Flow in Organisms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3962400"/>
            <a:ext cx="1905000" cy="1259919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LS2: Ecosystems: Interactions, Energy and Dynamics</a:t>
            </a:r>
            <a:endParaRPr lang="en-US" sz="17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4876800"/>
            <a:ext cx="1905000" cy="817245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 Cycles of Matters &amp; Energy Transfer in Ecosystems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648200" y="5715000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</a:t>
            </a:r>
            <a:r>
              <a:rPr lang="en-US" sz="1400" dirty="0" smtClean="0"/>
              <a:t>: </a:t>
            </a:r>
            <a:r>
              <a:rPr lang="en-US" sz="1400" dirty="0" err="1" smtClean="0"/>
              <a:t>Ecosys</a:t>
            </a:r>
            <a:r>
              <a:rPr lang="en-US" sz="1400" dirty="0" smtClean="0"/>
              <a:t> Dynamics, </a:t>
            </a:r>
            <a:r>
              <a:rPr lang="en-US" sz="1400" dirty="0" err="1" smtClean="0"/>
              <a:t>Fxning</a:t>
            </a:r>
            <a:r>
              <a:rPr lang="en-US" sz="1400" dirty="0" smtClean="0"/>
              <a:t> &amp; Resilience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6279118"/>
            <a:ext cx="1905000" cy="578882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D: Social Interactions &amp; Group Behavior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010400" y="5887522"/>
            <a:ext cx="1905000" cy="970478"/>
          </a:xfrm>
          <a:prstGeom prst="roundRect">
            <a:avLst/>
          </a:prstGeom>
          <a:solidFill>
            <a:srgbClr val="FF3300"/>
          </a:solidFill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 smtClean="0"/>
              <a:t>LS4: Biological Evolution: Unity &amp; Diversity</a:t>
            </a:r>
            <a:endParaRPr lang="en-US" sz="17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24400" y="1113711"/>
            <a:ext cx="1905000" cy="817245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C:  Roles of Water in Earth’s surface Processes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1905000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D: Weather &amp; Climate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4400" y="2250281"/>
            <a:ext cx="1905000" cy="340519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Biogeology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4400" y="609600"/>
            <a:ext cx="1905000" cy="578882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Earth’s Materials and Systems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9600" y="7500"/>
            <a:ext cx="1905000" cy="681038"/>
          </a:xfrm>
          <a:prstGeom prst="roundRect">
            <a:avLst/>
          </a:prstGeom>
          <a:solidFill>
            <a:srgbClr val="008000"/>
          </a:solidFill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PS1: Earth’s Systems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5000" y="990600"/>
            <a:ext cx="1905000" cy="578882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A: Interdependence of ST-M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" y="0"/>
            <a:ext cx="1905000" cy="68103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 smtClean="0">
                <a:solidFill>
                  <a:schemeClr val="bg1"/>
                </a:solidFill>
              </a:rPr>
              <a:t>ETS1: Engineering Design</a:t>
            </a:r>
            <a:endParaRPr lang="en-US" sz="1700" b="1" i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57400" y="0"/>
            <a:ext cx="1905000" cy="970478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2: Links Among Engineering, Tech, Science &amp; Society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" y="1371600"/>
            <a:ext cx="1905000" cy="1293971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38538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B: Influence of Engineering, Tech, &amp; Science on Society and the Natural World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Explore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Lesson 2 Round Robin Labs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://see.systemsbiology.net/ocean-acidification-module/lesson-2-exploring-co2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Lesson 5 Experimentation</a:t>
            </a:r>
          </a:p>
          <a:p>
            <a:r>
              <a:rPr lang="en-US" dirty="0" smtClean="0"/>
              <a:t>Lesson 5b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62000"/>
            <a:ext cx="883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Mónica Orellana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Nitin Baliga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Allison Lee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Baliga 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ISB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All the teachers and students who have been involved.  Especially </a:t>
            </a:r>
            <a:r>
              <a:rPr lang="en-US" sz="2800" b="1" smtClean="0"/>
              <a:t>Mari Knutson </a:t>
            </a:r>
            <a:r>
              <a:rPr lang="en-US" sz="2800" b="1" dirty="0" smtClean="0"/>
              <a:t>Herbert and our curriculum team…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3340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81997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3"/>
          <p:cNvSpPr txBox="1">
            <a:spLocks noChangeArrowheads="1"/>
          </p:cNvSpPr>
          <p:nvPr/>
        </p:nvSpPr>
        <p:spPr bwMode="auto">
          <a:xfrm>
            <a:off x="457200" y="274320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3F72"/>
                </a:solidFill>
              </a:rPr>
              <a:t>Why Study Systems?</a:t>
            </a:r>
          </a:p>
          <a:p>
            <a:pPr eaLnBrk="1" hangingPunct="1"/>
            <a:r>
              <a:rPr lang="en-US" sz="2400" i="1" dirty="0">
                <a:solidFill>
                  <a:srgbClr val="003F72"/>
                </a:solidFill>
              </a:rPr>
              <a:t>Solving Complex Problems Requires a Systems Approach</a:t>
            </a:r>
          </a:p>
        </p:txBody>
      </p:sp>
      <p:grpSp>
        <p:nvGrpSpPr>
          <p:cNvPr id="13315" name="Group 11"/>
          <p:cNvGrpSpPr>
            <a:grpSpLocks/>
          </p:cNvGrpSpPr>
          <p:nvPr/>
        </p:nvGrpSpPr>
        <p:grpSpPr bwMode="auto">
          <a:xfrm>
            <a:off x="381000" y="2357438"/>
            <a:ext cx="6705600" cy="2443162"/>
            <a:chOff x="685800" y="2057400"/>
            <a:chExt cx="6705600" cy="2442865"/>
          </a:xfrm>
        </p:grpSpPr>
        <p:pic>
          <p:nvPicPr>
            <p:cNvPr id="13316" name="Picture 4" descr="healthcar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057400"/>
              <a:ext cx="2057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6" descr="agricultur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057400"/>
              <a:ext cx="2057399" cy="192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1" descr="power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057400"/>
              <a:ext cx="2057400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TextBox 8"/>
            <p:cNvSpPr txBox="1">
              <a:spLocks noChangeArrowheads="1"/>
            </p:cNvSpPr>
            <p:nvPr/>
          </p:nvSpPr>
          <p:spPr bwMode="auto">
            <a:xfrm>
              <a:off x="685800" y="4038600"/>
              <a:ext cx="2209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dirty="0" smtClean="0">
                  <a:solidFill>
                    <a:srgbClr val="5E6A71"/>
                  </a:solidFill>
                </a:rPr>
                <a:t>Health</a:t>
              </a:r>
              <a:endParaRPr lang="en-US" sz="2400" dirty="0">
                <a:solidFill>
                  <a:srgbClr val="5E6A71"/>
                </a:solidFill>
              </a:endParaRPr>
            </a:p>
          </p:txBody>
        </p:sp>
        <p:sp>
          <p:nvSpPr>
            <p:cNvPr id="13320" name="TextBox 9"/>
            <p:cNvSpPr txBox="1">
              <a:spLocks noChangeArrowheads="1"/>
            </p:cNvSpPr>
            <p:nvPr/>
          </p:nvSpPr>
          <p:spPr bwMode="auto">
            <a:xfrm>
              <a:off x="3048000" y="4034135"/>
              <a:ext cx="2209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dirty="0" smtClean="0">
                  <a:solidFill>
                    <a:srgbClr val="5E6A71"/>
                  </a:solidFill>
                </a:rPr>
                <a:t>Agriculture</a:t>
              </a:r>
              <a:endParaRPr lang="en-US" sz="2400" dirty="0">
                <a:solidFill>
                  <a:srgbClr val="5E6A71"/>
                </a:solidFill>
              </a:endParaRPr>
            </a:p>
          </p:txBody>
        </p:sp>
        <p:sp>
          <p:nvSpPr>
            <p:cNvPr id="13321" name="TextBox 10"/>
            <p:cNvSpPr txBox="1">
              <a:spLocks noChangeArrowheads="1"/>
            </p:cNvSpPr>
            <p:nvPr/>
          </p:nvSpPr>
          <p:spPr bwMode="auto">
            <a:xfrm>
              <a:off x="5181600" y="4038600"/>
              <a:ext cx="2209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dirty="0">
                  <a:solidFill>
                    <a:srgbClr val="5E6A71"/>
                  </a:solidFill>
                </a:rPr>
                <a:t>Energy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10400" y="4796135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5E6A71"/>
                </a:solidFill>
              </a:rPr>
              <a:t>Environment</a:t>
            </a:r>
            <a:endParaRPr lang="en-US" sz="2400" dirty="0">
              <a:solidFill>
                <a:srgbClr val="5E6A71"/>
              </a:solidFill>
            </a:endParaRPr>
          </a:p>
        </p:txBody>
      </p:sp>
      <p:pic>
        <p:nvPicPr>
          <p:cNvPr id="5126" name="Picture 6" descr="C:\Users\cludwig\AppData\Local\Microsoft\Windows\Temporary Internet Files\Content.IE5\BBGBIT37\MP900444177[1]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58" y="2133600"/>
            <a:ext cx="1719142" cy="25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9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Systems Problems: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500" dirty="0"/>
              <a:t>The whole is greater than the sum of its parts</a:t>
            </a:r>
            <a:endParaRPr lang="en-US" sz="2400" dirty="0"/>
          </a:p>
        </p:txBody>
      </p:sp>
      <p:pic>
        <p:nvPicPr>
          <p:cNvPr id="126980" name="Picture 4" descr="http://www.nature.com/ki/journal/v62/n5/images/4493262f1b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13" y="1360559"/>
            <a:ext cx="6665910" cy="4897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69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245475" cy="4234397"/>
          </a:xfrm>
          <a:prstGeom prst="rect">
            <a:avLst/>
          </a:prstGeom>
        </p:spPr>
      </p:pic>
      <p:pic>
        <p:nvPicPr>
          <p:cNvPr id="3" name="Picture 2" descr="technology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35" y="2805363"/>
            <a:ext cx="3858265" cy="3519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03537"/>
            <a:ext cx="6724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98300"/>
                </a:solidFill>
                <a:latin typeface="Arial"/>
                <a:cs typeface="Arial"/>
              </a:rPr>
              <a:t>How do we do this?</a:t>
            </a:r>
            <a:r>
              <a:rPr lang="en-US" sz="3600" dirty="0">
                <a:solidFill>
                  <a:srgbClr val="E98300"/>
                </a:solidFill>
                <a:latin typeface="Arial"/>
                <a:cs typeface="Arial"/>
              </a:rPr>
              <a:t/>
            </a:r>
            <a:br>
              <a:rPr lang="en-US" sz="3600" dirty="0">
                <a:solidFill>
                  <a:srgbClr val="E98300"/>
                </a:solidFill>
                <a:latin typeface="Arial"/>
                <a:cs typeface="Arial"/>
              </a:rPr>
            </a:br>
            <a:r>
              <a:rPr lang="en-US" sz="2400" i="1" dirty="0">
                <a:solidFill>
                  <a:srgbClr val="003F72"/>
                </a:solidFill>
                <a:latin typeface="Arial"/>
                <a:cs typeface="Arial"/>
              </a:rPr>
              <a:t>Biology Drives Technology Drives </a:t>
            </a:r>
            <a:r>
              <a:rPr lang="en-US" sz="2400" i="1" dirty="0" smtClean="0">
                <a:solidFill>
                  <a:srgbClr val="003F72"/>
                </a:solidFill>
                <a:latin typeface="Arial"/>
                <a:cs typeface="Arial"/>
              </a:rPr>
              <a:t>Computation</a:t>
            </a:r>
            <a:endParaRPr lang="en-US" sz="2400" i="1" dirty="0">
              <a:solidFill>
                <a:srgbClr val="003F72"/>
              </a:solidFill>
              <a:latin typeface="Arial"/>
              <a:cs typeface="Arial"/>
            </a:endParaRPr>
          </a:p>
        </p:txBody>
      </p:sp>
      <p:pic>
        <p:nvPicPr>
          <p:cNvPr id="2" name="Picture 1" descr="biology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04323"/>
            <a:ext cx="4682979" cy="4258277"/>
          </a:xfrm>
          <a:prstGeom prst="rect">
            <a:avLst/>
          </a:prstGeom>
        </p:spPr>
      </p:pic>
      <p:pic>
        <p:nvPicPr>
          <p:cNvPr id="7" name="Picture 6" descr="comput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40" y="2057400"/>
            <a:ext cx="4771860" cy="43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2296"/>
            <a:ext cx="9144000" cy="3910701"/>
          </a:xfrm>
        </p:spPr>
      </p:pic>
      <p:sp>
        <p:nvSpPr>
          <p:cNvPr id="5" name="Rectangle 4"/>
          <p:cNvSpPr/>
          <p:nvPr/>
        </p:nvSpPr>
        <p:spPr>
          <a:xfrm>
            <a:off x="7620000" y="3200400"/>
            <a:ext cx="1676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3657600"/>
            <a:ext cx="167640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6553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credit: HP Catalyst Academy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https://see.systemsbiology.net/modules/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934200" cy="539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6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ISB 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1723</Words>
  <Application>Microsoft Office PowerPoint</Application>
  <PresentationFormat>On-screen Show (4:3)</PresentationFormat>
  <Paragraphs>316</Paragraphs>
  <Slides>43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Theme ISB 2011</vt:lpstr>
      <vt:lpstr>Ocean Acidification as a Way to Teach Multidisciplinary Science and NGSS</vt:lpstr>
      <vt:lpstr>PowerPoint Presentation</vt:lpstr>
      <vt:lpstr>Agenda</vt:lpstr>
      <vt:lpstr>Institute for Systems Biology (ISB)</vt:lpstr>
      <vt:lpstr>PowerPoint Presentation</vt:lpstr>
      <vt:lpstr>Systems Problems: The whole is greater than the sum of its parts</vt:lpstr>
      <vt:lpstr>PowerPoint Presentation</vt:lpstr>
      <vt:lpstr>PowerPoint Presentation</vt:lpstr>
      <vt:lpstr>https://see.systemsbiology.net/modules/</vt:lpstr>
      <vt:lpstr>All modules are</vt:lpstr>
      <vt:lpstr>NGSS Big Picture View</vt:lpstr>
      <vt:lpstr>PowerPoint Presentation</vt:lpstr>
      <vt:lpstr>What’s the phenomenon?</vt:lpstr>
      <vt:lpstr>PowerPoint Presentation</vt:lpstr>
      <vt:lpstr>Ocean Acidification: A Systems Approach to a Global Problem</vt:lpstr>
      <vt:lpstr>Main Goal: Analyze the effect CO2 has on ocean chemistry, ecosystems and human societies </vt:lpstr>
      <vt:lpstr>Introduction to Systems http://see.systemsbiology.net/modules</vt:lpstr>
      <vt:lpstr>Classroom exercise: analyzing a social network</vt:lpstr>
      <vt:lpstr>Motivation to use tools to solve problems</vt:lpstr>
      <vt:lpstr>Systems thinking enables behavioral changes</vt:lpstr>
      <vt:lpstr>Ocean Acidification: A Systems Approach to a Global Problem</vt:lpstr>
      <vt:lpstr>PowerPoint Presentation</vt:lpstr>
      <vt:lpstr>With piqued interest they head to the lab</vt:lpstr>
      <vt:lpstr>Lesson 3</vt:lpstr>
      <vt:lpstr>Does this require a systems study?  </vt:lpstr>
      <vt:lpstr>Delegates to the “International Convention on the Impacts of the Changing Carbon Cycle on Ocean Systems.”  </vt:lpstr>
      <vt:lpstr>Lesson 4-5:  Exploration of the effects of changing nutrient and carbon cycles</vt:lpstr>
      <vt:lpstr>Options</vt:lpstr>
      <vt:lpstr>Growth curves as determined from hemocytometer counts performed by ISB high school interns</vt:lpstr>
      <vt:lpstr>Need for multiple &amp; diverse data</vt:lpstr>
      <vt:lpstr>Example of experiment design</vt:lpstr>
      <vt:lpstr>Supplement their experiment with online data component.</vt:lpstr>
      <vt:lpstr>NetLogo / Java simulation for generating hypotheses.</vt:lpstr>
      <vt:lpstr>Lesson 6: Mock Summit</vt:lpstr>
      <vt:lpstr>Discuss findings and next steps for all parts of the system</vt:lpstr>
      <vt:lpstr>PowerPoint Presentation</vt:lpstr>
      <vt:lpstr>PowerPoint Presentation</vt:lpstr>
      <vt:lpstr>Is it working?</vt:lpstr>
      <vt:lpstr>Revisiting NGSS</vt:lpstr>
      <vt:lpstr>PowerPoint Presentation</vt:lpstr>
      <vt:lpstr>Time to Explore</vt:lpstr>
      <vt:lpstr>Acknowledgements</vt:lpstr>
      <vt:lpstr>PowerPoint Presentation</vt:lpstr>
    </vt:vector>
  </TitlesOfParts>
  <Company>ISB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Acidification: A Systems Approach to a Global Problem</dc:title>
  <dc:creator>cludwig</dc:creator>
  <cp:lastModifiedBy>Claudia Ludwig</cp:lastModifiedBy>
  <cp:revision>104</cp:revision>
  <dcterms:created xsi:type="dcterms:W3CDTF">2012-09-26T20:30:59Z</dcterms:created>
  <dcterms:modified xsi:type="dcterms:W3CDTF">2016-11-14T02:49:48Z</dcterms:modified>
</cp:coreProperties>
</file>